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5"/>
  </p:notesMasterIdLst>
  <p:handoutMasterIdLst>
    <p:handoutMasterId r:id="rId26"/>
  </p:handoutMasterIdLst>
  <p:sldIdLst>
    <p:sldId id="394" r:id="rId3"/>
    <p:sldId id="476" r:id="rId4"/>
    <p:sldId id="508" r:id="rId5"/>
    <p:sldId id="535" r:id="rId6"/>
    <p:sldId id="479" r:id="rId7"/>
    <p:sldId id="536" r:id="rId8"/>
    <p:sldId id="539" r:id="rId9"/>
    <p:sldId id="483" r:id="rId10"/>
    <p:sldId id="547" r:id="rId11"/>
    <p:sldId id="548" r:id="rId12"/>
    <p:sldId id="549" r:id="rId13"/>
    <p:sldId id="552" r:id="rId14"/>
    <p:sldId id="415" r:id="rId15"/>
    <p:sldId id="545" r:id="rId16"/>
    <p:sldId id="492" r:id="rId17"/>
    <p:sldId id="491" r:id="rId18"/>
    <p:sldId id="494" r:id="rId19"/>
    <p:sldId id="528" r:id="rId20"/>
    <p:sldId id="550" r:id="rId21"/>
    <p:sldId id="551" r:id="rId22"/>
    <p:sldId id="405" r:id="rId23"/>
    <p:sldId id="40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47"/>
            <p14:sldId id="548"/>
            <p14:sldId id="549"/>
            <p14:sldId id="552"/>
          </p14:sldIdLst>
        </p14:section>
        <p14:section name="Course Organization" id="{2B4D2ED8-F966-4FF9-BC04-EA7C60E10932}">
          <p14:sldIdLst>
            <p14:sldId id="415"/>
            <p14:sldId id="54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550"/>
            <p14:sldId id="551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>
      <p:cViewPr varScale="1">
        <p:scale>
          <a:sx n="83" d="100"/>
          <a:sy n="83" d="100"/>
        </p:scale>
        <p:origin x="69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6/28/2019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17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290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54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8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-bg.net/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softuni.bg/trainings/2349/csharp-oop-june-2019" TargetMode="External"/><Relationship Id="rId7" Type="http://schemas.openxmlformats.org/officeDocument/2006/relationships/hyperlink" Target="https://www.facebook.com/groups/CSharpAdvancedMay201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softuni.bg/forum/categories/62/csharp-fundamental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sharp-o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5.png"/><Relationship Id="rId26" Type="http://schemas.openxmlformats.org/officeDocument/2006/relationships/image" Target="../media/image6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6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3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2.gif"/><Relationship Id="rId4" Type="http://schemas.openxmlformats.org/officeDocument/2006/relationships/image" Target="../media/image69.jpeg"/><Relationship Id="rId9" Type="http://schemas.openxmlformats.org/officeDocument/2006/relationships/hyperlink" Target="https://www.lukanet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/>
              <a:t># OOP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3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863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Team Lead @ SoftUni</a:t>
            </a:r>
          </a:p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WebForms &amp; WPF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750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 smtClean="0"/>
              <a:t>C# Advanced Team</a:t>
            </a:r>
            <a:r>
              <a:rPr lang="en-GB" noProof="1" smtClean="0"/>
              <a:t> </a:t>
            </a:r>
            <a:r>
              <a:rPr lang="en-GB" noProof="1"/>
              <a:t>Lead </a:t>
            </a:r>
            <a:endParaRPr lang="en-GB" noProof="1" smtClean="0"/>
          </a:p>
          <a:p>
            <a:r>
              <a:rPr lang="en-GB" noProof="1" smtClean="0"/>
              <a:t>Technical </a:t>
            </a:r>
            <a:r>
              <a:rPr lang="en-GB" noProof="1"/>
              <a:t>Trainer @ SoftUni</a:t>
            </a:r>
          </a:p>
          <a:p>
            <a:r>
              <a:rPr lang="en-US" dirty="0" smtClean="0"/>
              <a:t>Interested in web development </a:t>
            </a:r>
            <a:br>
              <a:rPr lang="en-US" dirty="0" smtClean="0"/>
            </a:br>
            <a:r>
              <a:rPr lang="en-US" dirty="0" smtClean="0"/>
              <a:t>with ASP.NET Core</a:t>
            </a:r>
            <a:endParaRPr lang="bg-BG" dirty="0" smtClean="0"/>
          </a:p>
          <a:p>
            <a:r>
              <a:rPr lang="en-US" dirty="0" smtClean="0"/>
              <a:t>Contacts:</a:t>
            </a:r>
          </a:p>
          <a:p>
            <a:pPr lvl="1"/>
            <a:r>
              <a:rPr lang="en-US" dirty="0" smtClean="0"/>
              <a:t>m.petrova@softuni.bg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Mariela </a:t>
            </a:r>
            <a:r>
              <a:rPr lang="en-US" noProof="1" smtClean="0"/>
              <a:t>Petrova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5" y="1828800"/>
            <a:ext cx="4687445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71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59DCB-898C-4603-8997-80C8D795F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7 weeks / 4 times a week</a:t>
            </a:r>
          </a:p>
          <a:p>
            <a:r>
              <a:rPr lang="en-GB" dirty="0"/>
              <a:t>15 Credits</a:t>
            </a:r>
          </a:p>
          <a:p>
            <a:r>
              <a:rPr lang="en-GB" dirty="0"/>
              <a:t>Time frame</a:t>
            </a:r>
          </a:p>
          <a:p>
            <a:pPr lvl="1"/>
            <a:r>
              <a:rPr lang="en-GB" dirty="0" smtClean="0"/>
              <a:t>28 June </a:t>
            </a:r>
            <a:r>
              <a:rPr lang="en-GB" dirty="0"/>
              <a:t>2019 – </a:t>
            </a:r>
            <a:r>
              <a:rPr lang="en-GB" dirty="0" smtClean="0"/>
              <a:t>15 August </a:t>
            </a:r>
            <a:r>
              <a:rPr lang="en-GB" dirty="0"/>
              <a:t>2019</a:t>
            </a:r>
          </a:p>
          <a:p>
            <a:r>
              <a:rPr lang="en-GB" dirty="0"/>
              <a:t>Exam</a:t>
            </a:r>
          </a:p>
          <a:p>
            <a:pPr lvl="1"/>
            <a:r>
              <a:rPr lang="en-GB" dirty="0" smtClean="0"/>
              <a:t>11 August </a:t>
            </a:r>
            <a:r>
              <a:rPr lang="en-GB" dirty="0"/>
              <a:t>2019 – 09:00</a:t>
            </a:r>
          </a:p>
          <a:p>
            <a:r>
              <a:rPr lang="en-GB" dirty="0"/>
              <a:t>Retake</a:t>
            </a:r>
          </a:p>
          <a:p>
            <a:pPr lvl="1"/>
            <a:r>
              <a:rPr lang="en-GB" dirty="0" smtClean="0"/>
              <a:t>15 August </a:t>
            </a:r>
            <a:r>
              <a:rPr lang="en-GB" dirty="0"/>
              <a:t>2019 – 09:00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68053C-1DF7-4F86-A88B-86F17468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BDC94-7343-403E-ACD2-3DFD16369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 smtClean="0"/>
              <a:t>95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Exercises &amp; homework – </a:t>
            </a:r>
            <a:r>
              <a:rPr lang="en-US" dirty="0" smtClean="0"/>
              <a:t>5</a:t>
            </a:r>
            <a:r>
              <a:rPr lang="en-US" dirty="0"/>
              <a:t>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5486400" cy="761459"/>
          </a:xfrm>
          <a:prstGeom prst="roundRect">
            <a:avLst>
              <a:gd name="adj" fmla="val 5953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432000" tIns="183600" rIns="432000" bIns="1836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3"/>
              </a:rPr>
              <a:t>softuni.bg/C#OOP-June-2019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10281"/>
            <a:ext cx="5486400" cy="761459"/>
          </a:xfrm>
          <a:prstGeom prst="roundRect">
            <a:avLst>
              <a:gd name="adj" fmla="val 5953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432000" tIns="183600" rIns="432000" bIns="1836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pt-BR" sz="2399" b="1" noProof="1" smtClean="0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softuni.bg/forum/C#Advanced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705" y="2898116"/>
            <a:ext cx="1385787" cy="138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143" y="1518461"/>
            <a:ext cx="1338913" cy="1338913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3" y="4648200"/>
            <a:ext cx="6324599" cy="761459"/>
          </a:xfrm>
          <a:prstGeom prst="roundRect">
            <a:avLst>
              <a:gd name="adj" fmla="val 5953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432000" tIns="183600" rIns="432000" bIns="1836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 smtClean="0">
                <a:solidFill>
                  <a:schemeClr val="bg1"/>
                </a:solidFill>
                <a:latin typeface="Consolas" pitchFamily="49" charset="0"/>
                <a:hlinkClick r:id="rId7"/>
              </a:rPr>
              <a:t>facebook.com/C#Advanced-May-2019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902" y="4381233"/>
            <a:ext cx="1295391" cy="12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 smtClean="0">
                <a:hlinkClick r:id="rId3"/>
              </a:rPr>
              <a:t>https://softuni.bg/csharp-oop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136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798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 smtClean="0"/>
              <a:t>#</a:t>
            </a:r>
            <a:r>
              <a:rPr lang="en-GB" sz="11500" b="1" noProof="1" smtClean="0"/>
              <a:t>csharp</a:t>
            </a:r>
            <a:r>
              <a:rPr lang="en-GB" sz="11500" b="1" dirty="0" smtClean="0"/>
              <a:t>-</a:t>
            </a:r>
            <a:r>
              <a:rPr lang="en-GB" sz="11500" b="1" noProof="1" smtClean="0"/>
              <a:t>advanced</a:t>
            </a:r>
            <a:endParaRPr lang="en-GB" sz="11500" noProof="1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Object-oriented programming </a:t>
            </a:r>
            <a:r>
              <a:rPr lang="en-GB" dirty="0"/>
              <a:t>is an important paradigm</a:t>
            </a:r>
          </a:p>
          <a:p>
            <a:pPr>
              <a:buClr>
                <a:schemeClr val="tx1"/>
              </a:buClr>
            </a:pPr>
            <a:r>
              <a:rPr lang="en-GB" dirty="0"/>
              <a:t>Anyone involved in software development should be </a:t>
            </a:r>
            <a:br>
              <a:rPr lang="en-GB" dirty="0"/>
            </a:br>
            <a:r>
              <a:rPr lang="en-GB" dirty="0"/>
              <a:t>familiar with </a:t>
            </a:r>
            <a:r>
              <a:rPr lang="en-GB" b="1" dirty="0">
                <a:solidFill>
                  <a:schemeClr val="bg1"/>
                </a:solidFill>
              </a:rPr>
              <a:t>OOP</a:t>
            </a:r>
            <a:r>
              <a:rPr lang="en-GB" dirty="0"/>
              <a:t> and </a:t>
            </a:r>
            <a:r>
              <a:rPr lang="en-GB" b="1" dirty="0">
                <a:solidFill>
                  <a:schemeClr val="bg1"/>
                </a:solidFill>
              </a:rPr>
              <a:t>OO</a:t>
            </a:r>
            <a:r>
              <a:rPr lang="en-GB" dirty="0"/>
              <a:t> modelling</a:t>
            </a:r>
          </a:p>
          <a:p>
            <a:pPr>
              <a:buClr>
                <a:schemeClr val="tx1"/>
              </a:buClr>
            </a:pPr>
            <a:r>
              <a:rPr lang="en-GB" dirty="0"/>
              <a:t>All modern languages are either object-oriented or </a:t>
            </a:r>
            <a:br>
              <a:rPr lang="en-GB" dirty="0"/>
            </a:br>
            <a:r>
              <a:rPr lang="en-GB" dirty="0"/>
              <a:t>support classes and objects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Modern frameworks, libraries and APIs are </a:t>
            </a:r>
            <a:br>
              <a:rPr lang="en-GB" dirty="0"/>
            </a:br>
            <a:r>
              <a:rPr lang="en-GB" dirty="0"/>
              <a:t>object-oriented</a:t>
            </a:r>
          </a:p>
          <a:p>
            <a:pPr>
              <a:buClr>
                <a:schemeClr val="tx1"/>
              </a:buClr>
            </a:pPr>
            <a:r>
              <a:rPr lang="en-GB" dirty="0"/>
              <a:t>OOP is a </a:t>
            </a:r>
            <a:r>
              <a:rPr lang="en-GB" b="1" dirty="0">
                <a:solidFill>
                  <a:schemeClr val="bg1"/>
                </a:solidFill>
              </a:rPr>
              <a:t>basic requirement </a:t>
            </a:r>
            <a:r>
              <a:rPr lang="en-GB" dirty="0"/>
              <a:t>for starting a job as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OOP?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2 practical problem </a:t>
            </a:r>
            <a:r>
              <a:rPr lang="en-GB"/>
              <a:t>for </a:t>
            </a:r>
            <a:r>
              <a:rPr lang="en-GB" smtClean="0"/>
              <a:t>4 </a:t>
            </a:r>
            <a:r>
              <a:rPr lang="en-GB" dirty="0"/>
              <a:t>hours:</a:t>
            </a:r>
          </a:p>
          <a:p>
            <a:pPr lvl="1"/>
            <a:r>
              <a:rPr lang="en-GB" dirty="0"/>
              <a:t>Create a simple </a:t>
            </a:r>
            <a:r>
              <a:rPr lang="en-GB" dirty="0" smtClean="0"/>
              <a:t>project</a:t>
            </a:r>
            <a:r>
              <a:rPr lang="bg-BG" dirty="0" smtClean="0"/>
              <a:t> </a:t>
            </a:r>
            <a:r>
              <a:rPr lang="en-US" dirty="0" smtClean="0"/>
              <a:t>that:</a:t>
            </a:r>
            <a:endParaRPr lang="en-GB" dirty="0"/>
          </a:p>
          <a:p>
            <a:pPr lvl="2"/>
            <a:r>
              <a:rPr lang="en-GB" dirty="0" smtClean="0"/>
              <a:t>Follows </a:t>
            </a: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OOP principles</a:t>
            </a:r>
          </a:p>
          <a:p>
            <a:pPr lvl="2">
              <a:buClr>
                <a:schemeClr val="tx1"/>
              </a:buClr>
            </a:pPr>
            <a:r>
              <a:rPr lang="en-GB" b="1" dirty="0" smtClean="0">
                <a:solidFill>
                  <a:schemeClr val="bg1"/>
                </a:solidFill>
              </a:rPr>
              <a:t>Implements </a:t>
            </a:r>
            <a:r>
              <a:rPr lang="en-GB" b="1" dirty="0">
                <a:solidFill>
                  <a:schemeClr val="bg1"/>
                </a:solidFill>
              </a:rPr>
              <a:t>functionality </a:t>
            </a:r>
            <a:r>
              <a:rPr lang="en-GB" dirty="0" smtClean="0"/>
              <a:t>based </a:t>
            </a:r>
            <a:r>
              <a:rPr lang="en-GB" dirty="0"/>
              <a:t>on </a:t>
            </a:r>
            <a:r>
              <a:rPr lang="en-GB" dirty="0" smtClean="0"/>
              <a:t>a description</a:t>
            </a:r>
            <a:endParaRPr lang="en-GB" dirty="0"/>
          </a:p>
          <a:p>
            <a:pPr lvl="1"/>
            <a:r>
              <a:rPr lang="en-GB" dirty="0"/>
              <a:t>Test a provided class</a:t>
            </a:r>
          </a:p>
          <a:p>
            <a:r>
              <a:rPr lang="en-GB" dirty="0"/>
              <a:t>Automated judge system with </a:t>
            </a:r>
            <a:r>
              <a:rPr lang="en-GB" b="1" dirty="0">
                <a:solidFill>
                  <a:schemeClr val="bg1"/>
                </a:solidFill>
              </a:rPr>
              <a:t>real-time feedback</a:t>
            </a:r>
          </a:p>
          <a:p>
            <a:pPr lvl="1"/>
            <a:r>
              <a:rPr lang="en-GB" dirty="0"/>
              <a:t>Upload a zip project to the judge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sz="3600" noProof="1"/>
              <a:t>Head Of Department at </a:t>
            </a:r>
            <a:br>
              <a:rPr lang="en-GB" sz="3600" noProof="1"/>
            </a:br>
            <a:r>
              <a:rPr lang="en-GB" sz="3600" noProof="1"/>
              <a:t>Information Services Plc.</a:t>
            </a:r>
          </a:p>
          <a:p>
            <a:r>
              <a:rPr lang="en-US" sz="3600" noProof="1"/>
              <a:t>Worked with various technologies</a:t>
            </a:r>
          </a:p>
          <a:p>
            <a:pPr lvl="1"/>
            <a:r>
              <a:rPr lang="en-US" sz="3200" noProof="1"/>
              <a:t>.NET and C#, </a:t>
            </a:r>
            <a:r>
              <a:rPr lang="en-GB" sz="3200" dirty="0"/>
              <a:t>BASIC, Pascal, </a:t>
            </a:r>
            <a:br>
              <a:rPr lang="en-GB" sz="3200" dirty="0"/>
            </a:br>
            <a:r>
              <a:rPr lang="en-GB" sz="3200" dirty="0"/>
              <a:t>Object Pascal, PHP</a:t>
            </a:r>
            <a:endParaRPr lang="en-US" sz="3200" noProof="1"/>
          </a:p>
          <a:p>
            <a:r>
              <a:rPr lang="en-US" sz="3600" noProof="1"/>
              <a:t>More than 15 years of experience</a:t>
            </a:r>
          </a:p>
          <a:p>
            <a:r>
              <a:rPr lang="en-US" sz="3600" noProof="1"/>
              <a:t>Experienced Lecturer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130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517</Words>
  <Application>Microsoft Office PowerPoint</Application>
  <PresentationFormat>Custom</PresentationFormat>
  <Paragraphs>148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Malgun Gothic</vt:lpstr>
      <vt:lpstr>Arial</vt:lpstr>
      <vt:lpstr>Calibri</vt:lpstr>
      <vt:lpstr>Consolas</vt:lpstr>
      <vt:lpstr>Wingdings</vt:lpstr>
      <vt:lpstr>Wingdings 2</vt:lpstr>
      <vt:lpstr>1_SoftUni3_1</vt:lpstr>
      <vt:lpstr>C# OOP</vt:lpstr>
      <vt:lpstr>Table of Contents</vt:lpstr>
      <vt:lpstr>Have a Question?</vt:lpstr>
      <vt:lpstr>PowerPoint Presentation</vt:lpstr>
      <vt:lpstr>Why OOP?</vt:lpstr>
      <vt:lpstr>Practical Exam</vt:lpstr>
      <vt:lpstr>PowerPoint Presentation</vt:lpstr>
      <vt:lpstr>PowerPoint Presentation</vt:lpstr>
      <vt:lpstr>Stamo Petkov</vt:lpstr>
      <vt:lpstr>INFORMATION SERVICES</vt:lpstr>
      <vt:lpstr>Stoyan Shopov</vt:lpstr>
      <vt:lpstr>Mariela Petrova</vt:lpstr>
      <vt:lpstr>PowerPoint Presentation</vt:lpstr>
      <vt:lpstr>Course Information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- Course Introduction</dc:title>
  <dc:subject>C# OOP – Practical Training Course @ SoftUni</dc:subject>
  <dc:creator/>
  <cp:keywords>C# OOP, C#, OOP, Basics, objet-oriented programming, Software University, SoftUni, programming, coding, software development, education, training, course</cp:keywords>
  <dc:description>C# OOP Course @ SoftUni – https://softuni.bg/courses/csharp-oop</dc:description>
  <cp:lastModifiedBy/>
  <cp:revision>1</cp:revision>
  <dcterms:created xsi:type="dcterms:W3CDTF">2014-01-02T17:00:34Z</dcterms:created>
  <dcterms:modified xsi:type="dcterms:W3CDTF">2019-06-28T14:00:26Z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